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4" r:id="rId3"/>
    <p:sldId id="257" r:id="rId4"/>
    <p:sldId id="279" r:id="rId5"/>
    <p:sldId id="280" r:id="rId6"/>
    <p:sldId id="27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POIus3" initials="C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8B"/>
    <a:srgbClr val="00589A"/>
    <a:srgbClr val="19A2FF"/>
    <a:srgbClr val="0060A6"/>
    <a:srgbClr val="0074CB"/>
    <a:srgbClr val="005696"/>
    <a:srgbClr val="008FED"/>
    <a:srgbClr val="00477F"/>
    <a:srgbClr val="008C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9821" autoAdjust="0"/>
  </p:normalViewPr>
  <p:slideViewPr>
    <p:cSldViewPr snapToGrid="0">
      <p:cViewPr varScale="1">
        <p:scale>
          <a:sx n="73" d="100"/>
          <a:sy n="73" d="100"/>
        </p:scale>
        <p:origin x="-62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855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804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1276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8552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936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878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028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1647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8215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710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240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9369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1428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8044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127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878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28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164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821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71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240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142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841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841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9A2FF"/>
            </a:gs>
            <a:gs pos="50000">
              <a:srgbClr val="00589A"/>
            </a:gs>
            <a:gs pos="100000">
              <a:schemeClr val="accent5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46363"/>
            <a:ext cx="9144000" cy="15011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ГОСУДАРСТВЕННАЯ ГРАНТОВАЯ ПРОГРАММА </a:t>
            </a:r>
            <a:r>
              <a:rPr lang="ru-RU" sz="4000" dirty="0" smtClean="0">
                <a:solidFill>
                  <a:schemeClr val="bg1"/>
                </a:solidFill>
              </a:rPr>
              <a:t>КРАСНОЯРСКОГО КРАЯ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71555"/>
            <a:ext cx="9144000" cy="1214845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solidFill>
                  <a:schemeClr val="bg1"/>
                </a:solidFill>
              </a:rPr>
              <a:t>«</a:t>
            </a:r>
            <a:r>
              <a:rPr lang="ru-RU" sz="9600" dirty="0" smtClean="0">
                <a:solidFill>
                  <a:schemeClr val="bg1"/>
                </a:solidFill>
              </a:rPr>
              <a:t>Общий обзор типичных ошибок </a:t>
            </a:r>
            <a:r>
              <a:rPr lang="ru-RU" sz="9600" dirty="0" err="1" smtClean="0">
                <a:solidFill>
                  <a:schemeClr val="bg1"/>
                </a:solidFill>
              </a:rPr>
              <a:t>грантозаявителей</a:t>
            </a:r>
            <a:r>
              <a:rPr lang="ru-RU" sz="9600" dirty="0" smtClean="0">
                <a:solidFill>
                  <a:schemeClr val="bg1"/>
                </a:solidFill>
              </a:rPr>
              <a:t>  при подаче проектных заявок на первый  конкурс  2018 года в части формальных и содержательных критериев оценки»</a:t>
            </a:r>
          </a:p>
          <a:p>
            <a:endParaRPr lang="ru-RU" sz="72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7200" dirty="0" err="1" smtClean="0">
                <a:solidFill>
                  <a:schemeClr val="bg1"/>
                </a:solidFill>
                <a:latin typeface="+mj-lt"/>
              </a:rPr>
              <a:t>Краснодубова</a:t>
            </a:r>
            <a:r>
              <a:rPr lang="ru-RU" sz="7200" dirty="0" smtClean="0">
                <a:solidFill>
                  <a:schemeClr val="bg1"/>
                </a:solidFill>
                <a:latin typeface="+mj-lt"/>
              </a:rPr>
              <a:t> О.Н., </a:t>
            </a:r>
          </a:p>
          <a:p>
            <a:r>
              <a:rPr lang="ru-RU" sz="7200" dirty="0" smtClean="0">
                <a:solidFill>
                  <a:schemeClr val="bg1"/>
                </a:solidFill>
                <a:latin typeface="+mj-lt"/>
              </a:rPr>
              <a:t>секретарь Совета по краевым социальным грантам, эксперт –методист Краевого центра поддержки общественных инициатив</a:t>
            </a:r>
          </a:p>
          <a:p>
            <a:r>
              <a:rPr lang="ru-RU" sz="7200" dirty="0" smtClean="0">
                <a:solidFill>
                  <a:schemeClr val="bg1"/>
                </a:solidFill>
                <a:latin typeface="+mj-lt"/>
              </a:rPr>
              <a:t>г.Красноярск</a:t>
            </a:r>
            <a:endParaRPr lang="ru-RU" sz="7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9744" y="1555720"/>
            <a:ext cx="1952511" cy="12864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4797" y="726716"/>
            <a:ext cx="1018404" cy="1240853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667692" y="4297681"/>
            <a:ext cx="9144000" cy="1240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dirty="0" smtClean="0">
              <a:solidFill>
                <a:schemeClr val="bg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34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008" y="44793"/>
            <a:ext cx="9662445" cy="13255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Итоги первого конкурса краевой </a:t>
            </a:r>
            <a:r>
              <a:rPr lang="ru-RU" sz="2800" dirty="0" err="1" smtClean="0">
                <a:solidFill>
                  <a:schemeClr val="bg1"/>
                </a:solidFill>
              </a:rPr>
              <a:t>грантовой</a:t>
            </a:r>
            <a:r>
              <a:rPr lang="ru-RU" sz="2800" dirty="0" smtClean="0">
                <a:solidFill>
                  <a:schemeClr val="bg1"/>
                </a:solidFill>
              </a:rPr>
              <a:t> программы «Социальное партнерство во имя развития» на 2018 </a:t>
            </a:r>
            <a:r>
              <a:rPr lang="ru-RU" sz="2800" dirty="0" smtClean="0">
                <a:solidFill>
                  <a:schemeClr val="bg1"/>
                </a:solidFill>
              </a:rPr>
              <a:t>год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263" y="1408240"/>
            <a:ext cx="1150837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/>
          </a:p>
          <a:p>
            <a:r>
              <a:rPr lang="ru-RU" dirty="0" smtClean="0"/>
              <a:t>К участию в первом Конкурсе было подано </a:t>
            </a:r>
            <a:r>
              <a:rPr lang="ru-RU" b="1" dirty="0" smtClean="0"/>
              <a:t>279 проектных заявок </a:t>
            </a:r>
            <a:r>
              <a:rPr lang="ru-RU" dirty="0" smtClean="0"/>
              <a:t>из территорий Красноярского края</a:t>
            </a:r>
          </a:p>
          <a:p>
            <a:r>
              <a:rPr lang="ru-RU" b="1" dirty="0" smtClean="0"/>
              <a:t>Из них: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b="1" dirty="0" smtClean="0"/>
              <a:t> 52 проектные заявки </a:t>
            </a:r>
            <a:r>
              <a:rPr lang="ru-RU" dirty="0" smtClean="0"/>
              <a:t>были отклонены по формальным критериям (не соответствие  нормам Положения о конкурсе 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b="1" dirty="0" smtClean="0"/>
              <a:t>227 проектных заявок  прошли независимую экспертную оценку</a:t>
            </a:r>
            <a:r>
              <a:rPr lang="ru-RU" dirty="0" smtClean="0"/>
              <a:t>, на основании которой Совет по краевым грантам  подвел итоги первого Конкурса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b="1" dirty="0" smtClean="0"/>
              <a:t>41 социальный проект </a:t>
            </a:r>
            <a:r>
              <a:rPr lang="ru-RU" dirty="0" smtClean="0"/>
              <a:t>получил  </a:t>
            </a:r>
            <a:r>
              <a:rPr lang="ru-RU" dirty="0" err="1" smtClean="0"/>
              <a:t>грантовую</a:t>
            </a:r>
            <a:r>
              <a:rPr lang="ru-RU" dirty="0" smtClean="0"/>
              <a:t> поддержку  в рамках первого Конкурса на реализацию проекта</a:t>
            </a:r>
          </a:p>
          <a:p>
            <a:pPr marL="285750" indent="-285750" algn="just"/>
            <a:endParaRPr lang="ru-RU" dirty="0" smtClean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b="1" dirty="0" smtClean="0"/>
              <a:t>61  социальный проект </a:t>
            </a:r>
            <a:r>
              <a:rPr lang="ru-RU" dirty="0" smtClean="0"/>
              <a:t>был рекомендован экспертами к доработке и по решению Совета пройдет повторную экспертную оценку, результаты  которой будут рассмотрены на заседании Совета в январе 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ru-RU" dirty="0" smtClean="0"/>
          </a:p>
          <a:p>
            <a:pPr marL="285750" indent="-285750" algn="ctr"/>
            <a:r>
              <a:rPr lang="ru-RU" b="1" dirty="0" smtClean="0"/>
              <a:t>ВАЖНО:</a:t>
            </a:r>
          </a:p>
          <a:p>
            <a:pPr marL="285750" indent="-285750" algn="ctr"/>
            <a:endParaRPr lang="ru-RU" b="1" dirty="0" smtClean="0"/>
          </a:p>
          <a:p>
            <a:pPr marL="742950" lvl="1" indent="-285750" algn="ctr"/>
            <a:r>
              <a:rPr lang="ru-RU" b="1" dirty="0" smtClean="0"/>
              <a:t>Доработанные проектные заявки  будут приниматься на сайте </a:t>
            </a:r>
            <a:r>
              <a:rPr lang="en-US" b="1" dirty="0" err="1" smtClean="0"/>
              <a:t>kras</a:t>
            </a:r>
            <a:r>
              <a:rPr lang="ru-RU" b="1" dirty="0" smtClean="0"/>
              <a:t>-</a:t>
            </a:r>
            <a:r>
              <a:rPr lang="en-US" b="1" dirty="0" smtClean="0"/>
              <a:t>grant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r>
              <a:rPr lang="ru-RU" b="1" dirty="0" smtClean="0"/>
              <a:t>                                                                    с 18 декабря 2017 года по 11 января 2018 года </a:t>
            </a:r>
          </a:p>
          <a:p>
            <a:endParaRPr lang="ru-RU" dirty="0" smtClean="0"/>
          </a:p>
          <a:p>
            <a:endParaRPr lang="ru-RU" sz="1600" dirty="0" smtClean="0">
              <a:latin typeface="+mj-lt"/>
            </a:endParaRPr>
          </a:p>
          <a:p>
            <a:endParaRPr lang="ru-RU" sz="1600" dirty="0" smtClean="0">
              <a:latin typeface="+mj-lt"/>
            </a:endParaRPr>
          </a:p>
          <a:p>
            <a:endParaRPr lang="ru-RU" sz="1600" dirty="0">
              <a:latin typeface="+mj-lt"/>
            </a:endParaRPr>
          </a:p>
          <a:p>
            <a:endParaRPr lang="ru-RU" altLang="ru-RU" sz="16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008" y="44793"/>
            <a:ext cx="9662445" cy="13255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Условие конкурсов краевой </a:t>
            </a:r>
            <a:r>
              <a:rPr lang="ru-RU" sz="2800" dirty="0" err="1" smtClean="0">
                <a:solidFill>
                  <a:schemeClr val="bg1"/>
                </a:solidFill>
              </a:rPr>
              <a:t>грантовой</a:t>
            </a:r>
            <a:r>
              <a:rPr lang="ru-RU" sz="2800" dirty="0" smtClean="0">
                <a:solidFill>
                  <a:schemeClr val="bg1"/>
                </a:solidFill>
              </a:rPr>
              <a:t> программы «Социальное партнерство во имя развития» на 2018 </a:t>
            </a:r>
            <a:r>
              <a:rPr lang="ru-RU" sz="2800" dirty="0" smtClean="0">
                <a:solidFill>
                  <a:schemeClr val="bg1"/>
                </a:solidFill>
              </a:rPr>
              <a:t>год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3017520"/>
            <a:ext cx="1055478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8010" y="1319350"/>
            <a:ext cx="1177398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1600" dirty="0" smtClean="0"/>
              <a:t>В </a:t>
            </a:r>
            <a:r>
              <a:rPr lang="ru-RU" dirty="0" smtClean="0"/>
              <a:t>рамках конкурса  проектная заявка может быть отклонена  по формальным  и содержательным критериям Конкурса</a:t>
            </a:r>
          </a:p>
          <a:p>
            <a:r>
              <a:rPr lang="ru-RU" b="1" dirty="0" smtClean="0"/>
              <a:t>Основание для отклонения по формальным критериям: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dirty="0" smtClean="0"/>
              <a:t>не соответствие проектной заявки (оформление, содержание, приложения) нормам Положения о Конкурсе</a:t>
            </a:r>
          </a:p>
          <a:p>
            <a:pPr marL="285750" indent="-285750" algn="just"/>
            <a:r>
              <a:rPr lang="ru-RU" b="1" dirty="0" smtClean="0"/>
              <a:t>Основание для отклонения по содержательным  критериям: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dirty="0" smtClean="0"/>
              <a:t>не соответствие проектной заявки (оформление, содержание, приложения) нормам Положения о Конкурсе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dirty="0" smtClean="0"/>
              <a:t>не соответствие  проектной заявки критериям оценки социальных проектов, закрепленных в Положении о Конкурсе (пункт 7.4 ), Условия реализации проектов оцениваются по критериям: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соответствие  проекта заявленной номинации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наличие опыта проектной деятельности у команды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актуальность и </a:t>
            </a:r>
            <a:r>
              <a:rPr lang="ru-RU" dirty="0" err="1" smtClean="0"/>
              <a:t>востребованность</a:t>
            </a:r>
            <a:r>
              <a:rPr lang="ru-RU" dirty="0" smtClean="0"/>
              <a:t>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инновационный характер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степень разработанности организационного плана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анализ рисков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наличие привлеченных партнерских ресурсов для реализации проекта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конкретный и значимый результат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экономическая эффективность проекта (соотношение затрат и результатов проекта)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 smtClean="0"/>
              <a:t>возможность дальнейшего развития проекта</a:t>
            </a:r>
          </a:p>
          <a:p>
            <a:pPr>
              <a:buFont typeface="Wingdings" pitchFamily="2" charset="2"/>
              <a:buChar char="§"/>
            </a:pPr>
            <a:endParaRPr lang="ru-RU" sz="1600" dirty="0" smtClean="0"/>
          </a:p>
          <a:p>
            <a:pPr>
              <a:buFont typeface="Wingdings" pitchFamily="2" charset="2"/>
              <a:buChar char="§"/>
            </a:pPr>
            <a:endParaRPr lang="ru-RU" sz="1600" dirty="0" smtClean="0"/>
          </a:p>
          <a:p>
            <a:endParaRPr lang="ru-RU" sz="2000" b="1" dirty="0" smtClean="0"/>
          </a:p>
          <a:p>
            <a:r>
              <a:rPr lang="ru-RU" sz="2000" b="1" dirty="0" smtClean="0"/>
              <a:t>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1008" y="44793"/>
            <a:ext cx="9662445" cy="13255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Ошибки </a:t>
            </a:r>
            <a:r>
              <a:rPr lang="ru-RU" sz="2800" dirty="0" err="1" smtClean="0">
                <a:solidFill>
                  <a:schemeClr val="bg1"/>
                </a:solidFill>
              </a:rPr>
              <a:t>грантозаявителей</a:t>
            </a:r>
            <a:r>
              <a:rPr lang="ru-RU" sz="2800" dirty="0" smtClean="0">
                <a:solidFill>
                  <a:schemeClr val="bg1"/>
                </a:solidFill>
              </a:rPr>
              <a:t> первого конкурса краевой </a:t>
            </a:r>
            <a:r>
              <a:rPr lang="ru-RU" sz="2800" dirty="0" err="1" smtClean="0">
                <a:solidFill>
                  <a:schemeClr val="bg1"/>
                </a:solidFill>
              </a:rPr>
              <a:t>грантовой</a:t>
            </a:r>
            <a:r>
              <a:rPr lang="ru-RU" sz="2800" dirty="0" smtClean="0">
                <a:solidFill>
                  <a:schemeClr val="bg1"/>
                </a:solidFill>
              </a:rPr>
              <a:t> программы «Социальное партнерство во имя развития» на 2018 </a:t>
            </a:r>
            <a:r>
              <a:rPr lang="ru-RU" sz="2800" dirty="0" smtClean="0">
                <a:solidFill>
                  <a:schemeClr val="bg1"/>
                </a:solidFill>
              </a:rPr>
              <a:t>год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3017520"/>
            <a:ext cx="1055478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8011" y="1554480"/>
            <a:ext cx="11495314" cy="697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/>
              <a:t>Типовые  (часто допускаемые ) ошибки </a:t>
            </a:r>
            <a:r>
              <a:rPr lang="ru-RU" sz="1700" b="1" dirty="0" err="1" smtClean="0"/>
              <a:t>грантозаявителей</a:t>
            </a:r>
            <a:r>
              <a:rPr lang="ru-RU" sz="1700" b="1" dirty="0" smtClean="0"/>
              <a:t> в части формальных  критериев: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заявителем выступает не социально ориентированная некоммерческая организация (далее – СО НКО)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 в проекте есть заявитель и исполнитель проекта (старая редакция)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от заявителя в одну номинацию подано более одного проекта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проект, поданный на партнерский тип гранта, направлен на решение проблем менее пяти муниципальных районов и городских округов Красноярского края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наличие у заявителя задолженности по предоставлению </a:t>
            </a:r>
            <a:r>
              <a:rPr lang="ru-RU" sz="1700" dirty="0" err="1" smtClean="0"/>
              <a:t>Грантодателю</a:t>
            </a:r>
            <a:r>
              <a:rPr lang="ru-RU" sz="1700" dirty="0" smtClean="0"/>
              <a:t> отчетных материалов о реализации субсидий и грантов, полученных из бюджета Красноярского края, с 2016 года по состоянию на день подачи заявки на участие в Конкурсе (в том числе, отчетности по мероприятиям организационного плана реализации проекта в рамках договора о предоставлении краевого социального гранта в личном кабинете на сайте </a:t>
            </a:r>
            <a:r>
              <a:rPr lang="en-US" sz="1700" dirty="0" err="1" smtClean="0"/>
              <a:t>ww</a:t>
            </a:r>
            <a:r>
              <a:rPr lang="ru-RU" sz="1700" dirty="0" smtClean="0"/>
              <a:t>.</a:t>
            </a:r>
            <a:r>
              <a:rPr lang="ru-RU" sz="1700" dirty="0" err="1" smtClean="0"/>
              <a:t>kras-grant.ru</a:t>
            </a:r>
            <a:r>
              <a:rPr lang="ru-RU" sz="1700" dirty="0" smtClean="0"/>
              <a:t>, в случае, если Заявитель на момент подачи заявки осуществляет реализацию Проектов Программы, либо являлся получателем Гранта  Программы  в предыдущем Конкурсе)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отсутствует собственный вклад заявителя в размере не менее 10 процентов  от суммы запрашиваемого гранта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к заявке в личном кабинете на сайте </a:t>
            </a:r>
            <a:r>
              <a:rPr lang="en-US" sz="1700" dirty="0" smtClean="0"/>
              <a:t>www</a:t>
            </a:r>
            <a:r>
              <a:rPr lang="ru-RU" sz="1700" dirty="0" smtClean="0"/>
              <a:t>.</a:t>
            </a:r>
            <a:r>
              <a:rPr lang="en-US" sz="1700" dirty="0" err="1" smtClean="0"/>
              <a:t>kras</a:t>
            </a:r>
            <a:r>
              <a:rPr lang="ru-RU" sz="1700" dirty="0" smtClean="0"/>
              <a:t>-</a:t>
            </a:r>
            <a:r>
              <a:rPr lang="en-US" sz="1700" dirty="0" smtClean="0"/>
              <a:t>grant</a:t>
            </a:r>
            <a:r>
              <a:rPr lang="ru-RU" sz="1700" dirty="0" smtClean="0"/>
              <a:t>.</a:t>
            </a:r>
            <a:r>
              <a:rPr lang="en-US" sz="1700" dirty="0" err="1" smtClean="0"/>
              <a:t>ru</a:t>
            </a:r>
            <a:r>
              <a:rPr lang="ru-RU" sz="1700" dirty="0" smtClean="0"/>
              <a:t> не прикреплена электронная форма описания проекта согласно приложению № 2 к Положению в формате .</a:t>
            </a:r>
            <a:r>
              <a:rPr lang="en-US" sz="1700" dirty="0" smtClean="0"/>
              <a:t>doc</a:t>
            </a:r>
            <a:r>
              <a:rPr lang="ru-RU" sz="1700" dirty="0" smtClean="0"/>
              <a:t>, .</a:t>
            </a:r>
            <a:r>
              <a:rPr lang="en-US" sz="1700" dirty="0" smtClean="0"/>
              <a:t>rtf</a:t>
            </a:r>
            <a:r>
              <a:rPr lang="ru-RU" sz="1700" dirty="0" smtClean="0"/>
              <a:t>. или прикрепленная форма не соответствует  приложению №  2 к Положению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срок реализации проекта не соответствует сроку реализации выбранного типа гранта (по разным причинам!!!)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оплата труда, указанная в электронной форме описания проекта, составляет более 30 процентов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1700" dirty="0" smtClean="0"/>
              <a:t>расходы на приобретение оборудования, указанные в электронной форме описания проекта, составляют более 50 процентов и не имеют обоснования</a:t>
            </a:r>
          </a:p>
          <a:p>
            <a:endParaRPr lang="ru-RU" sz="1700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9A2FF"/>
            </a:gs>
            <a:gs pos="50000">
              <a:srgbClr val="00589A"/>
            </a:gs>
            <a:gs pos="100000">
              <a:schemeClr val="accent5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46363"/>
            <a:ext cx="9144000" cy="15011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ГОСУДАРСТВЕННАЯ ГРАНТОВАЯ ПРОГРАММА </a:t>
            </a:r>
            <a:r>
              <a:rPr lang="ru-RU" sz="4000" dirty="0" smtClean="0">
                <a:solidFill>
                  <a:schemeClr val="bg1"/>
                </a:solidFill>
              </a:rPr>
              <a:t>КРАСНОЯРСКОГО КРАЯ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7874" y="5008517"/>
            <a:ext cx="9144000" cy="429336"/>
          </a:xfrm>
        </p:spPr>
        <p:txBody>
          <a:bodyPr/>
          <a:lstStyle/>
          <a:p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9744" y="1555720"/>
            <a:ext cx="1952511" cy="12864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4797" y="726716"/>
            <a:ext cx="1018404" cy="124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34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1" id="{F3333A28-D9DB-499B-83AC-16F05B90E98A}" vid="{795E719D-503D-45B3-BEB1-29919A1EA4D2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1" id="{F3333A28-D9DB-499B-83AC-16F05B90E98A}" vid="{795E719D-503D-45B3-BEB1-29919A1EA4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2383</TotalTime>
  <Words>613</Words>
  <Application>Microsoft Office PowerPoint</Application>
  <PresentationFormat>Произвольный</PresentationFormat>
  <Paragraphs>74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ГОСУДАРСТВЕННАЯ ГРАНТОВАЯ ПРОГРАММА КРАСНОЯРСКОГО КРАЯ</vt:lpstr>
      <vt:lpstr>Итоги первого конкурса краевой грантовой программы «Социальное партнерство во имя развития» на 2018 год</vt:lpstr>
      <vt:lpstr>Условие конкурсов краевой грантовой программы «Социальное партнерство во имя развития» на 2018 год</vt:lpstr>
      <vt:lpstr>Ошибки грантозаявителей первого конкурса краевой грантовой программы «Социальное партнерство во имя развития» на 2018 год</vt:lpstr>
      <vt:lpstr>ГОСУДАРСТВЕННАЯ ГРАНТОВАЯ ПРОГРАММА КРАСНОЯРСКОГО КРАЯ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CentrOiUser</cp:lastModifiedBy>
  <cp:revision>126</cp:revision>
  <dcterms:created xsi:type="dcterms:W3CDTF">2017-06-19T07:16:37Z</dcterms:created>
  <dcterms:modified xsi:type="dcterms:W3CDTF">2017-12-16T01:53:18Z</dcterms:modified>
</cp:coreProperties>
</file>